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78" r:id="rId3"/>
    <p:sldId id="273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74" r:id="rId16"/>
    <p:sldId id="268" r:id="rId17"/>
    <p:sldId id="269" r:id="rId18"/>
    <p:sldId id="277" r:id="rId19"/>
    <p:sldId id="270" r:id="rId20"/>
    <p:sldId id="279" r:id="rId21"/>
    <p:sldId id="271" r:id="rId22"/>
    <p:sldId id="280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90"/>
    <p:restoredTop sz="94671"/>
  </p:normalViewPr>
  <p:slideViewPr>
    <p:cSldViewPr snapToGrid="0" snapToObjects="1">
      <p:cViewPr>
        <p:scale>
          <a:sx n="60" d="100"/>
          <a:sy n="60" d="100"/>
        </p:scale>
        <p:origin x="144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ntorworks.ca/what-we-offer/canadian-government-funding-resourc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970151" cy="558741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Government Funding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200" dirty="0" smtClean="0"/>
              <a:t>CABC March 2019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Presented by: </a:t>
            </a:r>
            <a:r>
              <a:rPr lang="en-US" sz="3200" dirty="0" err="1"/>
              <a:t>S</a:t>
            </a:r>
            <a:r>
              <a:rPr lang="en-US" sz="3200" dirty="0" err="1" smtClean="0"/>
              <a:t>amad</a:t>
            </a:r>
            <a:r>
              <a:rPr lang="en-US" sz="3200" dirty="0" smtClean="0"/>
              <a:t> </a:t>
            </a:r>
            <a:r>
              <a:rPr lang="en-US" sz="3200" dirty="0" err="1" smtClean="0"/>
              <a:t>Hosseini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Thinker Technology </a:t>
            </a:r>
            <a:br>
              <a:rPr lang="en-US" sz="3200" dirty="0" smtClean="0"/>
            </a:br>
            <a:r>
              <a:rPr lang="en-US" sz="3200" dirty="0" err="1" smtClean="0"/>
              <a:t>samad.tti@gmail.com</a:t>
            </a:r>
            <a:r>
              <a:rPr lang="en-US" dirty="0" smtClean="0"/>
              <a:t> </a:t>
            </a:r>
            <a:r>
              <a:rPr lang="en-US" sz="3200" dirty="0" smtClean="0"/>
              <a:t>647-822-7264</a:t>
            </a:r>
            <a:br>
              <a:rPr lang="en-US" sz="3200" dirty="0" smtClean="0"/>
            </a:br>
            <a:r>
              <a:rPr lang="en-US" sz="1400" dirty="0" smtClean="0"/>
              <a:t>Disclaimer: the information is made available for educational purposes only as well as to give general information, not to provide specific legal advice.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2" y="2057400"/>
            <a:ext cx="8534400" cy="388619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Program Research:</a:t>
            </a:r>
            <a:r>
              <a:rPr lang="en-US" sz="2400" dirty="0" smtClean="0">
                <a:solidFill>
                  <a:schemeClr val="tx1"/>
                </a:solidFill>
              </a:rPr>
              <a:t> Identification of upcoming strategic initiatives, matching them with relevant grants and loans based on timelines, budgets, and projects 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Application planning: </a:t>
            </a:r>
            <a:r>
              <a:rPr lang="en-US" sz="2400" dirty="0" smtClean="0">
                <a:solidFill>
                  <a:schemeClr val="tx1"/>
                </a:solidFill>
              </a:rPr>
              <a:t>Strategically pairing fund (stacking) to utilize multiple funding program for the same projects, and understanding when/how to apply for funding.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5612" y="558800"/>
            <a:ext cx="11736388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100" dirty="0" smtClean="0">
                <a:solidFill>
                  <a:schemeClr val="tx1"/>
                </a:solidFill>
              </a:rPr>
              <a:t>Phase 1: Program research &amp; Application Planning </a:t>
            </a:r>
          </a:p>
        </p:txBody>
      </p:sp>
    </p:spTree>
    <p:extLst>
      <p:ext uri="{BB962C8B-B14F-4D97-AF65-F5344CB8AC3E}">
        <p14:creationId xmlns:p14="http://schemas.microsoft.com/office/powerpoint/2010/main" val="2416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533401"/>
            <a:ext cx="10745788" cy="1676400"/>
          </a:xfrm>
        </p:spPr>
        <p:txBody>
          <a:bodyPr/>
          <a:lstStyle/>
          <a:p>
            <a:pPr marL="0" indent="0">
              <a:buNone/>
            </a:pPr>
            <a:r>
              <a:rPr lang="en-US" sz="4100" b="1" dirty="0" smtClean="0"/>
              <a:t>Phase 2: Application Writing &amp; Review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8812" y="1955800"/>
            <a:ext cx="8534400" cy="4394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Application writing</a:t>
            </a:r>
            <a:r>
              <a:rPr lang="en-US" sz="2400" dirty="0" smtClean="0">
                <a:solidFill>
                  <a:schemeClr val="tx1"/>
                </a:solidFill>
              </a:rPr>
              <a:t>: Building a program-specific application with financial, project, and company details, as well as other material necessary for due diligence reviews. </a:t>
            </a: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Application Review: </a:t>
            </a:r>
            <a:r>
              <a:rPr lang="en-US" sz="2400" dirty="0" smtClean="0">
                <a:solidFill>
                  <a:schemeClr val="tx1"/>
                </a:solidFill>
              </a:rPr>
              <a:t>Completing a critical analysis of the funding application to ensure its competitiveness based on company eligibility, project eligibility and impacts.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1117928" cy="188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dirty="0" smtClean="0"/>
              <a:t>Phase 3: Application Submission &amp; Reporting </a:t>
            </a:r>
          </a:p>
          <a:p>
            <a:pPr marL="0" indent="0">
              <a:buNone/>
            </a:pPr>
            <a:endParaRPr lang="en-US" sz="4100" dirty="0" smtClean="0"/>
          </a:p>
          <a:p>
            <a:pPr marL="0" indent="0">
              <a:buNone/>
            </a:pPr>
            <a:endParaRPr lang="en-US" sz="41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4212" y="1783907"/>
            <a:ext cx="8676574" cy="4234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Submission: </a:t>
            </a:r>
            <a:r>
              <a:rPr lang="en-US" sz="2400" dirty="0" smtClean="0">
                <a:solidFill>
                  <a:schemeClr val="tx1"/>
                </a:solidFill>
              </a:rPr>
              <a:t>Sending a completed copy of the required application components to a government agency for review, Some programs have multi-phase application that require multiple submission over time.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Reporting: </a:t>
            </a:r>
            <a:r>
              <a:rPr lang="en-US" sz="2400" dirty="0" smtClean="0">
                <a:solidFill>
                  <a:schemeClr val="tx1"/>
                </a:solidFill>
              </a:rPr>
              <a:t>Updating the government about project milestones and outcomes so that funding is released.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8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422400"/>
          </a:xfrm>
        </p:spPr>
        <p:txBody>
          <a:bodyPr/>
          <a:lstStyle/>
          <a:p>
            <a:pPr marL="0" indent="0">
              <a:buNone/>
            </a:pPr>
            <a:r>
              <a:rPr lang="en-US" sz="4100" b="1" dirty="0" smtClean="0">
                <a:solidFill>
                  <a:schemeClr val="tx1"/>
                </a:solidFill>
              </a:rPr>
              <a:t>How to Choose an Optimal Funding path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4211" y="2540000"/>
            <a:ext cx="8948887" cy="340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There are three variable that guide how much assistance is needed during the funding application process. 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Time</a:t>
            </a:r>
            <a:r>
              <a:rPr lang="en-US" sz="2400" dirty="0" smtClean="0">
                <a:solidFill>
                  <a:schemeClr val="tx1"/>
                </a:solidFill>
              </a:rPr>
              <a:t>: Amount of time required internally for the process.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Talent</a:t>
            </a:r>
            <a:r>
              <a:rPr lang="en-US" sz="2400" dirty="0" smtClean="0">
                <a:solidFill>
                  <a:schemeClr val="tx1"/>
                </a:solidFill>
              </a:rPr>
              <a:t>: the amount of internal work and skill required.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Project Management: </a:t>
            </a:r>
            <a:r>
              <a:rPr lang="en-US" sz="2400" dirty="0" smtClean="0">
                <a:solidFill>
                  <a:schemeClr val="tx1"/>
                </a:solidFill>
              </a:rPr>
              <a:t>The resources you are ready to commit toward the funding process.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61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10491788" cy="172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00" b="1" dirty="0" smtClean="0"/>
              <a:t>Methods of Applying for Funding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8812" y="1531088"/>
            <a:ext cx="10771188" cy="461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In-House Application: </a:t>
            </a:r>
            <a:r>
              <a:rPr lang="en-US" sz="2400" dirty="0" smtClean="0">
                <a:solidFill>
                  <a:schemeClr val="tx1"/>
                </a:solidFill>
              </a:rPr>
              <a:t>Internally completing each phase of the process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Research Support: </a:t>
            </a:r>
            <a:r>
              <a:rPr lang="en-US" sz="2400" dirty="0" smtClean="0">
                <a:solidFill>
                  <a:schemeClr val="tx1"/>
                </a:solidFill>
              </a:rPr>
              <a:t>Contracting out program research but developing and submitting an application internally.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Technical Writing support: </a:t>
            </a:r>
            <a:r>
              <a:rPr lang="en-US" sz="2400" dirty="0" smtClean="0">
                <a:solidFill>
                  <a:schemeClr val="tx1"/>
                </a:solidFill>
              </a:rPr>
              <a:t>Contracting out application writing, but research programs ad submitting internally.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Review and Submission Support: </a:t>
            </a:r>
            <a:r>
              <a:rPr lang="en-US" sz="2400" dirty="0" smtClean="0">
                <a:solidFill>
                  <a:schemeClr val="tx1"/>
                </a:solidFill>
              </a:rPr>
              <a:t>Contracting out application review or submission but researching and writing applications internally.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Comprehensive support: </a:t>
            </a:r>
            <a:r>
              <a:rPr lang="en-US" sz="2400" dirty="0" smtClean="0">
                <a:solidFill>
                  <a:schemeClr val="tx1"/>
                </a:solidFill>
              </a:rPr>
              <a:t>Contracting out each phase of the process. 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65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82" y="523175"/>
            <a:ext cx="11514666" cy="3880773"/>
          </a:xfrm>
        </p:spPr>
        <p:txBody>
          <a:bodyPr/>
          <a:lstStyle/>
          <a:p>
            <a:pPr marL="0" indent="0">
              <a:buNone/>
            </a:pPr>
            <a:r>
              <a:rPr lang="en-US" sz="4100" b="1" dirty="0">
                <a:solidFill>
                  <a:schemeClr val="tx1"/>
                </a:solidFill>
              </a:rPr>
              <a:t>E</a:t>
            </a:r>
            <a:r>
              <a:rPr lang="en-US" sz="4100" b="1" dirty="0" smtClean="0">
                <a:solidFill>
                  <a:schemeClr val="tx1"/>
                </a:solidFill>
              </a:rPr>
              <a:t>ligible project themes typically include: </a:t>
            </a:r>
          </a:p>
          <a:p>
            <a:endParaRPr lang="en-US" dirty="0" smtClean="0"/>
          </a:p>
          <a:p>
            <a:r>
              <a:rPr lang="en-US" sz="2400" dirty="0" smtClean="0"/>
              <a:t>Hiring &amp; Training </a:t>
            </a:r>
          </a:p>
          <a:p>
            <a:r>
              <a:rPr lang="en-US" sz="2400" dirty="0" smtClean="0"/>
              <a:t>Research &amp; Development </a:t>
            </a:r>
          </a:p>
          <a:p>
            <a:r>
              <a:rPr lang="en-US" sz="2400" dirty="0" smtClean="0"/>
              <a:t>Business expansion &amp; Exporting </a:t>
            </a:r>
          </a:p>
          <a:p>
            <a:r>
              <a:rPr lang="en-US" sz="2400" dirty="0" smtClean="0"/>
              <a:t>Capital &amp; Technology Adoption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29341"/>
            <a:ext cx="9062089" cy="521202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Hiring &amp; Training 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2400" dirty="0" smtClean="0"/>
              <a:t>Hiring recent post-secondary graduates</a:t>
            </a:r>
          </a:p>
          <a:p>
            <a:r>
              <a:rPr lang="en-US" sz="2400" dirty="0" smtClean="0"/>
              <a:t>Third-party training form certified training vendors</a:t>
            </a:r>
          </a:p>
          <a:p>
            <a:r>
              <a:rPr lang="en-US" sz="2400" dirty="0" smtClean="0"/>
              <a:t>Advanced technology and software training </a:t>
            </a:r>
          </a:p>
          <a:p>
            <a:r>
              <a:rPr lang="en-US" sz="2400" dirty="0" smtClean="0"/>
              <a:t>In-house training to improve productivity and cross-training</a:t>
            </a:r>
          </a:p>
          <a:p>
            <a:r>
              <a:rPr lang="en-US" sz="2400" dirty="0" smtClean="0"/>
              <a:t>Business and educational institution collaborations</a:t>
            </a:r>
          </a:p>
          <a:p>
            <a:endParaRPr lang="en-US" b="1" dirty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02943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538" y="969742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Research &amp; Development 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2400" dirty="0" smtClean="0"/>
              <a:t>Product/process prototyping</a:t>
            </a:r>
          </a:p>
          <a:p>
            <a:r>
              <a:rPr lang="en-US" sz="2400" dirty="0" smtClean="0"/>
              <a:t>Software development-improvements</a:t>
            </a:r>
          </a:p>
          <a:p>
            <a:r>
              <a:rPr lang="en-US" sz="2400" dirty="0" smtClean="0"/>
              <a:t>Product testing and certification</a:t>
            </a:r>
          </a:p>
          <a:p>
            <a:r>
              <a:rPr lang="en-US" sz="2400" dirty="0" smtClean="0"/>
              <a:t>Late-stage tech development and early state commercialization</a:t>
            </a:r>
          </a:p>
          <a:p>
            <a:r>
              <a:rPr lang="en-US" sz="2400" dirty="0" smtClean="0"/>
              <a:t>Industry academic collaborative R&amp;D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3955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274" y="75709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Business Expansion &amp; Exporting</a:t>
            </a:r>
          </a:p>
          <a:p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 </a:t>
            </a:r>
          </a:p>
          <a:p>
            <a:r>
              <a:rPr lang="en-US" sz="2400" dirty="0" smtClean="0"/>
              <a:t>Facility expansion or retrofits</a:t>
            </a:r>
          </a:p>
          <a:p>
            <a:r>
              <a:rPr lang="en-US" sz="2400" dirty="0" smtClean="0"/>
              <a:t>Adoption of advanced technologies (capital and software)</a:t>
            </a:r>
          </a:p>
          <a:p>
            <a:r>
              <a:rPr lang="en-US" sz="2400" dirty="0" smtClean="0"/>
              <a:t>Export market entrance and expansion</a:t>
            </a:r>
          </a:p>
          <a:p>
            <a:r>
              <a:rPr lang="en-US" sz="2400" dirty="0" smtClean="0"/>
              <a:t>Market research and competitive intelligence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81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1629"/>
            <a:ext cx="8596668" cy="5509734"/>
          </a:xfrm>
        </p:spPr>
        <p:txBody>
          <a:bodyPr/>
          <a:lstStyle/>
          <a:p>
            <a:r>
              <a:rPr lang="en-US" sz="3600" b="1" dirty="0" smtClean="0"/>
              <a:t>Capital &amp; Technology Adoption</a:t>
            </a:r>
          </a:p>
          <a:p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 </a:t>
            </a:r>
          </a:p>
          <a:p>
            <a:r>
              <a:rPr lang="en-US" sz="2400" dirty="0" smtClean="0"/>
              <a:t>Capital equipment Purchase</a:t>
            </a:r>
          </a:p>
          <a:p>
            <a:r>
              <a:rPr lang="en-US" sz="2400" dirty="0" smtClean="0"/>
              <a:t>Software and advanced technology Adoption</a:t>
            </a:r>
          </a:p>
          <a:p>
            <a:r>
              <a:rPr lang="en-US" sz="2400" dirty="0" smtClean="0"/>
              <a:t>Commercialization of new product and processes</a:t>
            </a:r>
          </a:p>
          <a:p>
            <a:r>
              <a:rPr lang="en-US" sz="2400" dirty="0" smtClean="0"/>
              <a:t>Large-scale productivity improvements</a:t>
            </a:r>
          </a:p>
          <a:p>
            <a:r>
              <a:rPr lang="en-US" sz="2400" dirty="0" smtClean="0"/>
              <a:t>Financing of large capital investment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04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We will cover: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8437"/>
            <a:ext cx="8596668" cy="4722925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400" dirty="0" smtClean="0"/>
              <a:t>Introduction 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roviders of funding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ype of funding</a:t>
            </a:r>
          </a:p>
          <a:p>
            <a:r>
              <a:rPr lang="en-US" sz="2400" dirty="0" smtClean="0"/>
              <a:t>Application process/path</a:t>
            </a:r>
          </a:p>
          <a:p>
            <a:r>
              <a:rPr lang="en-US" sz="2400" dirty="0" smtClean="0"/>
              <a:t>Methods of applying</a:t>
            </a:r>
          </a:p>
          <a:p>
            <a:r>
              <a:rPr lang="en-US" sz="2400" dirty="0" smtClean="0"/>
              <a:t>Choosing funding path</a:t>
            </a:r>
          </a:p>
          <a:p>
            <a:r>
              <a:rPr lang="en-US" sz="2400" dirty="0" smtClean="0"/>
              <a:t>Eligible projects</a:t>
            </a:r>
          </a:p>
          <a:p>
            <a:endParaRPr lang="en-US" sz="2400" dirty="0" smtClean="0"/>
          </a:p>
          <a:p>
            <a:r>
              <a:rPr lang="en-US" sz="2400" dirty="0" smtClean="0"/>
              <a:t>List of funding</a:t>
            </a:r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funding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5404"/>
              </p:ext>
            </p:extLst>
          </p:nvPr>
        </p:nvGraphicFramePr>
        <p:xfrm>
          <a:off x="911668" y="1662929"/>
          <a:ext cx="8128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investment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creation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funding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new 385,000 square feet North York manufacturing facility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r>
                        <a:rPr lang="en-US" baseline="0" dirty="0" smtClean="0"/>
                        <a:t> investment of $30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r>
                        <a:rPr lang="en-US" baseline="0" dirty="0" smtClean="0"/>
                        <a:t> new jobs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million over 10 years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new 300,000 downtown office building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r>
                        <a:rPr lang="en-US" baseline="0" dirty="0" smtClean="0"/>
                        <a:t> investment $70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Several thousand</a:t>
                      </a:r>
                      <a:r>
                        <a:rPr lang="en-US" baseline="0" dirty="0" smtClean="0"/>
                        <a:t> jobs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 millions over</a:t>
                      </a:r>
                      <a:r>
                        <a:rPr lang="en-US" baseline="0" dirty="0" smtClean="0"/>
                        <a:t> 12 years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100,000 square feet downtown tourism facility.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 investment</a:t>
                      </a:r>
                      <a:r>
                        <a:rPr lang="en-US" baseline="0" dirty="0" smtClean="0"/>
                        <a:t> $107 million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r>
                        <a:rPr lang="en-US" baseline="0" dirty="0" smtClean="0"/>
                        <a:t> new jobs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 million over 12 years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140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Question?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 smtClean="0"/>
              <a:t>Thank you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99529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err="1" smtClean="0"/>
              <a:t>Samad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Hosseini</a:t>
            </a:r>
            <a:r>
              <a:rPr lang="en-US" sz="2400" b="1" dirty="0" smtClean="0"/>
              <a:t> </a:t>
            </a:r>
          </a:p>
          <a:p>
            <a:pPr marL="0" indent="0" algn="ctr">
              <a:buNone/>
            </a:pPr>
            <a:r>
              <a:rPr lang="en-US" sz="2400" b="1" dirty="0" smtClean="0"/>
              <a:t>Manufacturing &amp; Automation Consultant </a:t>
            </a:r>
          </a:p>
          <a:p>
            <a:pPr marL="0" indent="0" algn="ctr">
              <a:buNone/>
            </a:pPr>
            <a:r>
              <a:rPr lang="en-US" sz="2400" b="1" dirty="0" smtClean="0"/>
              <a:t>Thinker Technology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647-822-7264   </a:t>
            </a:r>
          </a:p>
          <a:p>
            <a:pPr marL="0" indent="0" algn="ctr">
              <a:buNone/>
            </a:pPr>
            <a:r>
              <a:rPr lang="en-US" sz="2400" b="1" dirty="0" err="1" smtClean="0"/>
              <a:t>samad.tti@gmail.com</a:t>
            </a:r>
            <a:r>
              <a:rPr lang="en-US" sz="24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008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https://www.mentorworks.ca/what-we-offer/canadian-government-funding-resources/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91" y="473148"/>
            <a:ext cx="9523043" cy="5821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b="1" dirty="0" smtClean="0"/>
              <a:t>Introduction</a:t>
            </a:r>
          </a:p>
          <a:p>
            <a:pPr marL="0" indent="0">
              <a:buNone/>
            </a:pPr>
            <a:r>
              <a:rPr lang="en-US" sz="2400" dirty="0" smtClean="0"/>
              <a:t>Reports by PwC indicates 48% of business do not receive government funding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Growing too slowly </a:t>
            </a:r>
          </a:p>
          <a:p>
            <a:pPr marL="0" indent="0">
              <a:buNone/>
            </a:pPr>
            <a:r>
              <a:rPr lang="en-US" sz="2400" dirty="0" smtClean="0"/>
              <a:t>Cash flow shortage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Provided by federal, provincial and municipal sources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Targeted to regional segments, local needs, priority industries and job creation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707065"/>
            <a:ext cx="10847388" cy="55626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Government agencies for the funding </a:t>
            </a:r>
          </a:p>
          <a:p>
            <a:r>
              <a:rPr lang="en-US" sz="2400" b="1" dirty="0" smtClean="0"/>
              <a:t>Federal </a:t>
            </a:r>
            <a:r>
              <a:rPr lang="en-US" sz="2400" b="1" dirty="0" smtClean="0"/>
              <a:t>funding (National) </a:t>
            </a:r>
          </a:p>
          <a:p>
            <a:pPr lvl="1"/>
            <a:r>
              <a:rPr lang="en-US" sz="2000" dirty="0" smtClean="0"/>
              <a:t>National Sciences and Engineering Research Council (NSERC)</a:t>
            </a:r>
          </a:p>
          <a:p>
            <a:pPr lvl="1"/>
            <a:r>
              <a:rPr lang="en-US" sz="2000" dirty="0" smtClean="0"/>
              <a:t>National Research Council (NRC)</a:t>
            </a:r>
          </a:p>
          <a:p>
            <a:pPr lvl="1"/>
            <a:r>
              <a:rPr lang="en-US" sz="2000" dirty="0" err="1" smtClean="0"/>
              <a:t>Mitacs</a:t>
            </a:r>
            <a:endParaRPr lang="en-US" sz="2000" dirty="0"/>
          </a:p>
          <a:p>
            <a:r>
              <a:rPr lang="en-US" sz="2400" b="1" dirty="0" smtClean="0"/>
              <a:t>Regional Development Agency Funding </a:t>
            </a:r>
          </a:p>
          <a:p>
            <a:pPr lvl="1"/>
            <a:r>
              <a:rPr lang="en-US" sz="2000" dirty="0"/>
              <a:t>Federal Economic Development Initiative for Sothern Ontario </a:t>
            </a:r>
          </a:p>
          <a:p>
            <a:pPr lvl="1"/>
            <a:r>
              <a:rPr lang="en-US" sz="2000" dirty="0"/>
              <a:t>Federal Economic Development Initiative for Northern Ontario </a:t>
            </a:r>
            <a:endParaRPr lang="en-US" sz="2000" dirty="0" smtClean="0"/>
          </a:p>
          <a:p>
            <a:r>
              <a:rPr lang="en-US" sz="2400" b="1" dirty="0" smtClean="0"/>
              <a:t>Provincial Funding </a:t>
            </a:r>
          </a:p>
          <a:p>
            <a:r>
              <a:rPr lang="en-US" sz="2400" b="1" dirty="0" smtClean="0"/>
              <a:t>Municipal Funding and Business Support </a:t>
            </a:r>
            <a:r>
              <a:rPr lang="en-US" sz="2400" dirty="0"/>
              <a:t>	</a:t>
            </a:r>
            <a:endParaRPr lang="en-US" sz="2400" dirty="0" smtClean="0"/>
          </a:p>
          <a:p>
            <a:pPr lvl="1"/>
            <a:r>
              <a:rPr lang="en-US" sz="2000" dirty="0" smtClean="0"/>
              <a:t>Regional Innovation Centre (RECs)</a:t>
            </a:r>
          </a:p>
          <a:p>
            <a:pPr lvl="1"/>
            <a:r>
              <a:rPr lang="en-US" sz="2000" dirty="0" smtClean="0"/>
              <a:t>Business Incubators and accelerators</a:t>
            </a:r>
          </a:p>
          <a:p>
            <a:pPr lvl="1"/>
            <a:r>
              <a:rPr lang="en-US" sz="2000" dirty="0" smtClean="0"/>
              <a:t>Community Futures Development Corporation (CFDCs)</a:t>
            </a:r>
          </a:p>
        </p:txBody>
      </p:sp>
    </p:spTree>
    <p:extLst>
      <p:ext uri="{BB962C8B-B14F-4D97-AF65-F5344CB8AC3E}">
        <p14:creationId xmlns:p14="http://schemas.microsoft.com/office/powerpoint/2010/main" val="1647149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00" y="898452"/>
            <a:ext cx="8534400" cy="118007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Type of Funding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445" y="2444262"/>
            <a:ext cx="66945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Grants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Repayable funding / Loans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Tax Incentive and Refunds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799"/>
            <a:ext cx="10139732" cy="30355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700" b="1" dirty="0" smtClean="0"/>
              <a:t>1. Grants </a:t>
            </a:r>
          </a:p>
          <a:p>
            <a:endParaRPr lang="en-US" sz="3200" b="1" dirty="0" smtClean="0"/>
          </a:p>
          <a:p>
            <a:pPr lvl="1"/>
            <a:r>
              <a:rPr lang="en-US" sz="2800" b="1" dirty="0" smtClean="0"/>
              <a:t>Non-repayable funding </a:t>
            </a:r>
          </a:p>
          <a:p>
            <a:pPr lvl="1"/>
            <a:r>
              <a:rPr lang="en-US" sz="2800" b="1" dirty="0" smtClean="0"/>
              <a:t>Approval required before starting the funding project</a:t>
            </a:r>
          </a:p>
          <a:p>
            <a:pPr lvl="1"/>
            <a:r>
              <a:rPr lang="en-US" sz="2800" b="1" dirty="0" smtClean="0"/>
              <a:t>Specific project or hire </a:t>
            </a:r>
          </a:p>
          <a:p>
            <a:pPr lvl="1"/>
            <a:r>
              <a:rPr lang="en-US" sz="2800" b="1" dirty="0" smtClean="0"/>
              <a:t>No payback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212" y="3991463"/>
            <a:ext cx="10544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a Grant when </a:t>
            </a:r>
          </a:p>
          <a:p>
            <a:endParaRPr lang="en-US" sz="16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For specific project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Related to job creating/development, productivity, innovation and/or economic growth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Your project has not started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5840" y="1133856"/>
            <a:ext cx="1104595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 smtClean="0"/>
              <a:t>2. Payable Funding &amp; Loans </a:t>
            </a:r>
          </a:p>
          <a:p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sz="2600" dirty="0" smtClean="0"/>
              <a:t>Government financing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600" dirty="0" smtClean="0"/>
              <a:t>Apply before start of projects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600" dirty="0" smtClean="0"/>
              <a:t>Formal business plan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600" dirty="0" smtClean="0"/>
              <a:t>Can be no interest, low interest or competitive interest rate</a:t>
            </a:r>
          </a:p>
          <a:p>
            <a:endParaRPr lang="en-US" dirty="0"/>
          </a:p>
          <a:p>
            <a:r>
              <a:rPr lang="en-US" sz="2000" dirty="0" smtClean="0"/>
              <a:t>Use a Government Loan when </a:t>
            </a:r>
          </a:p>
          <a:p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Significant impact, commercializing innovative technologies or creating 10+ jobs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Project has not started and you can wait for 6 months after submitting your application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Willing to create a formal business plan and supplementary documentation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3856" y="658368"/>
            <a:ext cx="1036929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00" b="1" dirty="0" smtClean="0"/>
              <a:t>3. Tax Incentive &amp; Refunds</a:t>
            </a:r>
          </a:p>
          <a:p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Retroactive funding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When filing corporate taxes after carrying initiatives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Scientific Research &amp; Development, apprenticeship, digital media , co-op and internship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Dedicated tax form included with corporation's tax filing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To reduce taxes owed </a:t>
            </a:r>
          </a:p>
          <a:p>
            <a:endParaRPr lang="en-US" sz="2200" dirty="0"/>
          </a:p>
          <a:p>
            <a:r>
              <a:rPr lang="en-US" sz="2000" dirty="0" smtClean="0"/>
              <a:t>Use a Tax Incentive or Refund when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Expenses are carried out and your accountant/finance department is filing corporate taxes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Clear documentation and expense receipts for all relevant cost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For scientific research &amp; development tax credit, you have internal technical expertise to complete technical documentation and support an audit if required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9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620" y="427396"/>
            <a:ext cx="8534400" cy="1507067"/>
          </a:xfrm>
        </p:spPr>
        <p:txBody>
          <a:bodyPr>
            <a:normAutofit/>
          </a:bodyPr>
          <a:lstStyle/>
          <a:p>
            <a:r>
              <a:rPr lang="en-US" sz="4300" dirty="0" smtClean="0"/>
              <a:t>A Successful funding path 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19" y="1934463"/>
            <a:ext cx="10240529" cy="4364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1. Research &amp; Planning: </a:t>
            </a:r>
            <a:r>
              <a:rPr lang="en-US" sz="2400" dirty="0" smtClean="0"/>
              <a:t>Finding a government funding programs and aligning them to upcoming projects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2. Writing &amp; Review: </a:t>
            </a:r>
            <a:r>
              <a:rPr lang="en-US" sz="2400" dirty="0" smtClean="0"/>
              <a:t>Preparing a government funding application and ensuring it hits program requirements.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3. Submission &amp; Reporting: </a:t>
            </a:r>
            <a:r>
              <a:rPr lang="en-US" sz="2400" dirty="0" smtClean="0"/>
              <a:t>Sending completed application to government reviewers and following it with progress reports to release funding amounts.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1353</TotalTime>
  <Words>923</Words>
  <Application>Microsoft Macintosh PowerPoint</Application>
  <PresentationFormat>Widescreen</PresentationFormat>
  <Paragraphs>174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</vt:lpstr>
      <vt:lpstr>   Government Funding   CABC March 2019  Presented by: Samad Hosseini  Thinker Technology  samad.tti@gmail.com 647-822-7264 Disclaimer: the information is made available for educational purposes only as well as to give general information, not to provide specific legal advice. </vt:lpstr>
      <vt:lpstr> We will cover: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Successful funding path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Approved funding </vt:lpstr>
      <vt:lpstr>PowerPoint Presentation</vt:lpstr>
      <vt:lpstr>PowerPoint Presentation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Funding </dc:title>
  <dc:creator>Microsoft Office User</dc:creator>
  <cp:lastModifiedBy>Microsoft Office User</cp:lastModifiedBy>
  <cp:revision>53</cp:revision>
  <dcterms:created xsi:type="dcterms:W3CDTF">2019-03-01T02:24:33Z</dcterms:created>
  <dcterms:modified xsi:type="dcterms:W3CDTF">2019-03-25T01:55:49Z</dcterms:modified>
</cp:coreProperties>
</file>